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6" r:id="rId3"/>
    <p:sldId id="321" r:id="rId4"/>
    <p:sldId id="323" r:id="rId5"/>
    <p:sldId id="325" r:id="rId6"/>
    <p:sldId id="331" r:id="rId7"/>
    <p:sldId id="334" r:id="rId8"/>
    <p:sldId id="326" r:id="rId9"/>
    <p:sldId id="313" r:id="rId10"/>
    <p:sldId id="330" r:id="rId11"/>
    <p:sldId id="317" r:id="rId12"/>
    <p:sldId id="328" r:id="rId13"/>
    <p:sldId id="329" r:id="rId14"/>
    <p:sldId id="327" r:id="rId15"/>
    <p:sldId id="333" r:id="rId16"/>
    <p:sldId id="332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D"/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77321" autoAdjust="0"/>
  </p:normalViewPr>
  <p:slideViewPr>
    <p:cSldViewPr snapToGrid="0">
      <p:cViewPr varScale="1">
        <p:scale>
          <a:sx n="88" d="100"/>
          <a:sy n="88" d="100"/>
        </p:scale>
        <p:origin x="149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DDE21-0E5F-4261-B625-F72572F6AF10}" type="datetime1">
              <a:rPr lang="de-DE" smtClean="0"/>
              <a:t>23.02.2020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5D85-8732-4112-A366-780982A7146E}" type="datetime1">
              <a:rPr lang="de-DE" smtClean="0"/>
              <a:t>23.02.2020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41897A-5D60-4604-859A-7752DF144845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8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18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A4EE20F-05BE-4477-8BD1-E3E3C5BAF26A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s://people.csail.mit.edu/tzumao/diffrt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Differentiable Renderers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545967-F733-4D51-9E36-4A4A2D123B91}"/>
              </a:ext>
            </a:extLst>
          </p:cNvPr>
          <p:cNvSpPr txBox="1"/>
          <p:nvPr/>
        </p:nvSpPr>
        <p:spPr>
          <a:xfrm>
            <a:off x="1470205" y="4551782"/>
            <a:ext cx="3497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Renderer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</a:p>
          <a:p>
            <a:r>
              <a:rPr lang="de-DE" dirty="0" err="1"/>
              <a:t>PyTorch</a:t>
            </a:r>
            <a:r>
              <a:rPr lang="de-DE" dirty="0"/>
              <a:t>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7A4F376-E4EE-4CC1-BF6B-9D982556125E}"/>
              </a:ext>
            </a:extLst>
          </p:cNvPr>
          <p:cNvSpPr txBox="1"/>
          <p:nvPr/>
        </p:nvSpPr>
        <p:spPr>
          <a:xfrm>
            <a:off x="6874648" y="4551782"/>
            <a:ext cx="398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Redner (</a:t>
            </a:r>
            <a:r>
              <a:rPr lang="de-DE" dirty="0" err="1"/>
              <a:t>pathtracer</a:t>
            </a:r>
            <a:r>
              <a:rPr lang="de-DE" dirty="0"/>
              <a:t>) </a:t>
            </a:r>
            <a:r>
              <a:rPr lang="de-DE" dirty="0" err="1"/>
              <a:t>implemented</a:t>
            </a:r>
            <a:r>
              <a:rPr lang="de-DE" dirty="0"/>
              <a:t> in C++</a:t>
            </a:r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</a:t>
            </a:r>
            <a:r>
              <a:rPr lang="de-DE" dirty="0" err="1"/>
              <a:t>bindings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5011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 descr="Ein Bild, das Kuchen, schließen, Stück, Schnee enthält.&#10;&#10;Automatisch generierte Beschreibung">
            <a:extLst>
              <a:ext uri="{FF2B5EF4-FFF2-40B4-BE49-F238E27FC236}">
                <a16:creationId xmlns:a16="http://schemas.microsoft.com/office/drawing/2014/main" id="{931B1693-86D6-4C1F-B500-022FB2330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0917" y="1879641"/>
            <a:ext cx="3600280" cy="36002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 Output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pic>
        <p:nvPicPr>
          <p:cNvPr id="50" name="Grafik 49" descr="Ein Bild, das Tisch, sitzend, drinnen, Laptop enthält.&#10;&#10;Automatisch generierte Beschreibung">
            <a:extLst>
              <a:ext uri="{FF2B5EF4-FFF2-40B4-BE49-F238E27FC236}">
                <a16:creationId xmlns:a16="http://schemas.microsoft.com/office/drawing/2014/main" id="{3533A406-96A1-492A-A4A4-ACBCB4F2C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91" y="2358544"/>
            <a:ext cx="4656762" cy="2328384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AB97CAC-42E8-4ED9-93A0-81E4D51FD310}"/>
              </a:ext>
            </a:extLst>
          </p:cNvPr>
          <p:cNvCxnSpPr>
            <a:cxnSpLocks/>
          </p:cNvCxnSpPr>
          <p:nvPr/>
        </p:nvCxnSpPr>
        <p:spPr>
          <a:xfrm>
            <a:off x="4876800" y="4212510"/>
            <a:ext cx="5944399" cy="126741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9CF5BC-699A-4288-B2E0-00381B045B7E}"/>
              </a:ext>
            </a:extLst>
          </p:cNvPr>
          <p:cNvCxnSpPr>
            <a:cxnSpLocks/>
          </p:cNvCxnSpPr>
          <p:nvPr/>
        </p:nvCxnSpPr>
        <p:spPr>
          <a:xfrm flipV="1">
            <a:off x="3623946" y="1872405"/>
            <a:ext cx="7197253" cy="1382424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37FFB06-9C24-47BA-A219-887944AD749A}"/>
              </a:ext>
            </a:extLst>
          </p:cNvPr>
          <p:cNvCxnSpPr>
            <a:cxnSpLocks/>
          </p:cNvCxnSpPr>
          <p:nvPr/>
        </p:nvCxnSpPr>
        <p:spPr>
          <a:xfrm flipV="1">
            <a:off x="2209800" y="1879643"/>
            <a:ext cx="5011115" cy="138242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C4A44E6-A2C6-4AD9-9BFE-D14774D9F5CA}"/>
              </a:ext>
            </a:extLst>
          </p:cNvPr>
          <p:cNvCxnSpPr>
            <a:cxnSpLocks/>
          </p:cNvCxnSpPr>
          <p:nvPr/>
        </p:nvCxnSpPr>
        <p:spPr>
          <a:xfrm>
            <a:off x="906494" y="4212510"/>
            <a:ext cx="6314421" cy="126741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C1DA9053-A6C6-45AE-9A9D-E2FE138B1C25}"/>
              </a:ext>
            </a:extLst>
          </p:cNvPr>
          <p:cNvSpPr txBox="1"/>
          <p:nvPr/>
        </p:nvSpPr>
        <p:spPr>
          <a:xfrm>
            <a:off x="7736859" y="1351382"/>
            <a:ext cx="256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Solution: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rendering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850D428-B2C1-4485-B1A6-1EE6767CE1F2}"/>
              </a:ext>
            </a:extLst>
          </p:cNvPr>
          <p:cNvSpPr txBox="1"/>
          <p:nvPr/>
        </p:nvSpPr>
        <p:spPr>
          <a:xfrm>
            <a:off x="947124" y="1560965"/>
            <a:ext cx="316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FE58FC9-DA61-444D-9CE4-0B4ACE7D49BE}"/>
              </a:ext>
            </a:extLst>
          </p:cNvPr>
          <p:cNvCxnSpPr/>
          <p:nvPr/>
        </p:nvCxnSpPr>
        <p:spPr>
          <a:xfrm flipH="1">
            <a:off x="1611086" y="1930297"/>
            <a:ext cx="598714" cy="8564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5326434-B224-4542-AE8E-318410874DD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530186" y="1930297"/>
            <a:ext cx="23301" cy="97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9E1A3C0-9619-42D4-93BF-8175D6F98D4F}"/>
              </a:ext>
            </a:extLst>
          </p:cNvPr>
          <p:cNvCxnSpPr>
            <a:cxnSpLocks/>
          </p:cNvCxnSpPr>
          <p:nvPr/>
        </p:nvCxnSpPr>
        <p:spPr>
          <a:xfrm>
            <a:off x="2873762" y="1930297"/>
            <a:ext cx="1315134" cy="5577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973DD-6E18-48DF-B74B-1DE7EC72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Patch Sampling in Redner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9100E5-9C8D-4FCE-B397-BC5EB1895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TODO: Explanation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derivates</a:t>
            </a:r>
            <a:r>
              <a:rPr lang="de-DE" dirty="0"/>
              <a:t> in C++ and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derivatives </a:t>
            </a:r>
            <a:r>
              <a:rPr lang="de-DE" dirty="0" err="1"/>
              <a:t>work</a:t>
            </a:r>
            <a:r>
              <a:rPr lang="de-DE" dirty="0"/>
              <a:t> (material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renderings</a:t>
            </a:r>
            <a:r>
              <a:rPr lang="de-DE" dirty="0"/>
              <a:t>)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3C397B-FC6A-4057-94C6-1B1A89CA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1BB4B-DA22-4C6B-AB3A-C3428589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ADE200-37C6-4817-91D8-F48F05A2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00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- </a:t>
            </a:r>
            <a:r>
              <a:rPr lang="de-DE" dirty="0" err="1"/>
              <a:t>Inference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TODO: Flowchart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Training and </a:t>
            </a:r>
            <a:r>
              <a:rPr lang="de-DE" dirty="0" err="1"/>
              <a:t>Inference</a:t>
            </a:r>
            <a:r>
              <a:rPr lang="de-DE" dirty="0"/>
              <a:t> (</a:t>
            </a:r>
            <a:r>
              <a:rPr lang="de-DE" dirty="0" err="1"/>
              <a:t>images</a:t>
            </a:r>
            <a:r>
              <a:rPr lang="de-DE" dirty="0"/>
              <a:t>, SVBRDF,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preparation</a:t>
            </a:r>
            <a:r>
              <a:rPr lang="de-DE" dirty="0"/>
              <a:t>, u-</a:t>
            </a:r>
            <a:r>
              <a:rPr lang="de-DE" dirty="0" err="1"/>
              <a:t>net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decoder</a:t>
            </a:r>
            <a:r>
              <a:rPr lang="de-DE" dirty="0"/>
              <a:t>,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renderers</a:t>
            </a:r>
            <a:r>
              <a:rPr lang="de-DE" dirty="0"/>
              <a:t> [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r>
              <a:rPr lang="de-DE" dirty="0"/>
              <a:t>/</a:t>
            </a:r>
            <a:r>
              <a:rPr lang="de-DE" dirty="0" err="1"/>
              <a:t>pathtracing</a:t>
            </a:r>
            <a:r>
              <a:rPr lang="de-DE" dirty="0"/>
              <a:t>]))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51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Qualitative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re-implementation</a:t>
            </a:r>
            <a:endParaRPr lang="de-DE" dirty="0"/>
          </a:p>
          <a:p>
            <a:r>
              <a:rPr lang="de-DE" dirty="0"/>
              <a:t>Qualitative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re-implementation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pathtracing</a:t>
            </a:r>
            <a:endParaRPr lang="de-DE" dirty="0"/>
          </a:p>
          <a:p>
            <a:r>
              <a:rPr lang="de-DE" dirty="0"/>
              <a:t>Quantitative </a:t>
            </a:r>
            <a:r>
              <a:rPr lang="de-DE" dirty="0" err="1"/>
              <a:t>comparison</a:t>
            </a:r>
            <a:r>
              <a:rPr lang="de-DE" dirty="0"/>
              <a:t> (</a:t>
            </a:r>
            <a:r>
              <a:rPr lang="de-DE" dirty="0" err="1"/>
              <a:t>training</a:t>
            </a:r>
            <a:r>
              <a:rPr lang="de-DE" dirty="0"/>
              <a:t> time,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)</a:t>
            </a:r>
          </a:p>
          <a:p>
            <a:r>
              <a:rPr lang="de-DE" dirty="0"/>
              <a:t>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all </a:t>
            </a:r>
            <a:r>
              <a:rPr lang="de-DE" dirty="0" err="1"/>
              <a:t>methods</a:t>
            </a:r>
            <a:endParaRPr lang="de-DE" dirty="0"/>
          </a:p>
          <a:p>
            <a:r>
              <a:rPr lang="de-DE" dirty="0"/>
              <a:t>Videos </a:t>
            </a:r>
            <a:r>
              <a:rPr lang="de-DE"/>
              <a:t>/ (interactive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?)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88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Training time</a:t>
            </a:r>
          </a:p>
          <a:p>
            <a:r>
              <a:rPr lang="de-DE" dirty="0" err="1"/>
              <a:t>Correlated</a:t>
            </a:r>
            <a:r>
              <a:rPr lang="de-DE" dirty="0"/>
              <a:t> feature </a:t>
            </a:r>
            <a:r>
              <a:rPr lang="de-DE" dirty="0" err="1"/>
              <a:t>maps</a:t>
            </a:r>
            <a:endParaRPr lang="de-DE" dirty="0"/>
          </a:p>
          <a:p>
            <a:r>
              <a:rPr lang="de-DE" dirty="0" err="1"/>
              <a:t>Metal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70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BSDF </a:t>
            </a:r>
            <a:r>
              <a:rPr lang="de-DE" dirty="0" err="1"/>
              <a:t>estimation</a:t>
            </a:r>
            <a:endParaRPr lang="de-DE" dirty="0"/>
          </a:p>
          <a:p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r>
              <a:rPr lang="de-DE" dirty="0" err="1"/>
              <a:t>Optimized</a:t>
            </a:r>
            <a:r>
              <a:rPr lang="de-DE" dirty="0"/>
              <a:t> C++ </a:t>
            </a:r>
            <a:r>
              <a:rPr lang="de-DE" dirty="0" err="1"/>
              <a:t>implementation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Approach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8B30559-AE4B-41B4-A347-B93CA0DEFA9E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endParaRPr lang="de-DE" sz="12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740B81F-975F-4455-ABF7-4A8CCE6170BF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EBFC018F-5098-4D38-A10F-EB78B8ED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2" name="Grafik 31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0898BA1D-7F44-45BE-A995-387CF25B0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58E3662E-D929-423B-A1E9-9B3EC51DC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6A190CFA-7CCA-40A1-B27C-10A80105F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E3B7E04A-6F2D-4901-AE52-550E4EC82A48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5542175-37DB-4A06-B4D3-9E46FCBFE8E2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EEC8587-5A51-4F72-9B59-66E8ADCDF8B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858979-B531-43C0-867D-E2BCE0B8D448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A4BF5CF-9147-4AEB-A31B-F8F4A9E1780B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AutoShape 3">
            <a:extLst>
              <a:ext uri="{FF2B5EF4-FFF2-40B4-BE49-F238E27FC236}">
                <a16:creationId xmlns:a16="http://schemas.microsoft.com/office/drawing/2014/main" id="{26E73B17-2050-4B18-AAF9-A0688D2C8EF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15139786-2CAB-4D6A-A820-5CC8BD99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Grafik 47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D974A220-1CAE-4B61-B97C-C5A1B7CC8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F6D062-85AD-41D5-B1B0-7A5ED7D4DFF2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27473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Project Scope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5767387" y="2255425"/>
            <a:ext cx="3846" cy="588187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768535" y="1308195"/>
            <a:ext cx="2005396" cy="947230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  <a:r>
              <a:rPr lang="de-DE" sz="2400" dirty="0" err="1">
                <a:solidFill>
                  <a:srgbClr val="C50E1F"/>
                </a:solidFill>
              </a:rPr>
              <a:t>Pathtracer</a:t>
            </a:r>
            <a:endParaRPr lang="de-DE" sz="2400" dirty="0">
              <a:solidFill>
                <a:srgbClr val="C50E1F"/>
              </a:solidFill>
            </a:endParaRPr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2FDA9DBF-C821-44D8-BECF-012E215AA6C9}"/>
              </a:ext>
            </a:extLst>
          </p:cNvPr>
          <p:cNvSpPr txBox="1">
            <a:spLocks/>
          </p:cNvSpPr>
          <p:nvPr/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AA8660-E2BC-41D0-97EB-F5C5D1629F4F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r>
              <a:rPr lang="de-DE" sz="1200" dirty="0"/>
              <a:t>[3] Li et al., 2018, </a:t>
            </a:r>
            <a:r>
              <a:rPr lang="en-US" sz="1200" i="1" dirty="0">
                <a:hlinkClick r:id="rId5"/>
              </a:rPr>
              <a:t>Differentiable Monte Carlo Ray Tracing through Edge Sampling</a:t>
            </a:r>
            <a:endParaRPr lang="de-DE" sz="1200" i="1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AB18420-7CAB-4D19-AEAC-6053054AFE07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73F21ED6-7E0A-4954-A043-8FD261D3E3C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27CE535-EB8B-429E-B211-9FBF011B1C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4620C811-EA6A-4562-A376-4EBE4386385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40" name="Grafik 39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FFF979D2-925E-42D4-B758-210ACFB183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611CE532-E966-4153-9FF9-930A8FC90CC2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CC01C57-B0DD-4DEC-B752-72C11AE38723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CC2BE2A-614E-4A47-A520-D2C5763D2C7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2FD3265-5905-4DAD-BC6C-D18BC2F87C7C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7EB7820-8335-4BFE-9DC9-7B87E65D7C9E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7" name="AutoShape 3">
            <a:extLst>
              <a:ext uri="{FF2B5EF4-FFF2-40B4-BE49-F238E27FC236}">
                <a16:creationId xmlns:a16="http://schemas.microsoft.com/office/drawing/2014/main" id="{262C6EC2-39B1-4F91-B0FE-462C1042872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8" name="Picture 5">
            <a:extLst>
              <a:ext uri="{FF2B5EF4-FFF2-40B4-BE49-F238E27FC236}">
                <a16:creationId xmlns:a16="http://schemas.microsoft.com/office/drawing/2014/main" id="{2ABE8D08-3565-4292-BDCA-0A7512929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Grafik 48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76E76B0-11EF-4630-B722-3026605336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DA62369D-FEE9-43D4-8585-2144ED356CCA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018355F-8A65-4317-8A89-AC226A62EFD9}"/>
              </a:ext>
            </a:extLst>
          </p:cNvPr>
          <p:cNvSpPr/>
          <p:nvPr/>
        </p:nvSpPr>
        <p:spPr>
          <a:xfrm>
            <a:off x="6770085" y="1963035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[3]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14721B6-479F-4FD4-BDA0-840347775527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40927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68061-220B-4EB1-8FC4-F3A6AB76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 –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E379E6-802F-4087-AB5D-F81681E5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Why</a:t>
            </a:r>
            <a:r>
              <a:rPr lang="de-DE" dirty="0"/>
              <a:t> material </a:t>
            </a:r>
            <a:r>
              <a:rPr lang="de-DE" dirty="0" err="1"/>
              <a:t>estimation</a:t>
            </a:r>
            <a:r>
              <a:rPr lang="de-DE" dirty="0"/>
              <a:t>?</a:t>
            </a:r>
          </a:p>
          <a:p>
            <a:pPr lvl="1"/>
            <a:r>
              <a:rPr lang="en-US" dirty="0"/>
              <a:t>Holistic 3D reconstruction </a:t>
            </a:r>
            <a:br>
              <a:rPr lang="en-US" dirty="0"/>
            </a:br>
            <a:r>
              <a:rPr lang="en-US" dirty="0"/>
              <a:t>(geometry + material)</a:t>
            </a:r>
          </a:p>
          <a:p>
            <a:pPr lvl="1"/>
            <a:r>
              <a:rPr lang="en-US" dirty="0"/>
              <a:t>Photorealistic assets for </a:t>
            </a:r>
          </a:p>
          <a:p>
            <a:pPr lvl="2"/>
            <a:r>
              <a:rPr lang="en-US" dirty="0"/>
              <a:t>Games</a:t>
            </a:r>
          </a:p>
          <a:p>
            <a:pPr lvl="2"/>
            <a:r>
              <a:rPr lang="en-US" dirty="0"/>
              <a:t>Movies</a:t>
            </a:r>
          </a:p>
          <a:p>
            <a:pPr lvl="2"/>
            <a:r>
              <a:rPr lang="en-US" dirty="0"/>
              <a:t>Cultural heritage</a:t>
            </a:r>
          </a:p>
          <a:p>
            <a:pPr lvl="2"/>
            <a:r>
              <a:rPr lang="en-DE" dirty="0"/>
              <a:t>…</a:t>
            </a:r>
            <a:endParaRPr lang="de-DE" dirty="0"/>
          </a:p>
          <a:p>
            <a:pPr lvl="1"/>
            <a:r>
              <a:rPr lang="de-DE" dirty="0"/>
              <a:t>Multi material 3D </a:t>
            </a:r>
            <a:r>
              <a:rPr lang="de-DE" dirty="0" err="1"/>
              <a:t>printing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pathtracer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approach</a:t>
            </a:r>
            <a:r>
              <a:rPr lang="de-DE" dirty="0"/>
              <a:t> (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Flexible light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simulations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6FCA0A-B63E-4E6D-B397-CCBB4194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A23D81-AC4E-4600-99BC-B383A5D7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878D3-6C59-44C8-8335-D748086B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6731D0-0D0F-4E8A-86AB-BC397A27E7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38" y="1200212"/>
            <a:ext cx="5229576" cy="30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15" name="Grafik 14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D10AE763-128C-4D67-8315-F718F0EC3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8" y="3744689"/>
            <a:ext cx="1943202" cy="1943200"/>
          </a:xfrm>
          <a:prstGeom prst="rect">
            <a:avLst/>
          </a:prstGeom>
        </p:spPr>
      </p:pic>
      <p:pic>
        <p:nvPicPr>
          <p:cNvPr id="17" name="Grafik 16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C86C5479-88D7-43FB-B191-4AAB14B8E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96" y="3740600"/>
            <a:ext cx="1963190" cy="1963172"/>
          </a:xfrm>
          <a:prstGeom prst="rect">
            <a:avLst/>
          </a:prstGeom>
        </p:spPr>
      </p:pic>
      <p:pic>
        <p:nvPicPr>
          <p:cNvPr id="18" name="Grafik 17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3763FB23-5C6A-423A-8E03-0941D391AD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09" y="3740600"/>
            <a:ext cx="1944678" cy="194467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A40541B-0C71-4037-9330-37882EDFAE70}"/>
              </a:ext>
            </a:extLst>
          </p:cNvPr>
          <p:cNvSpPr txBox="1"/>
          <p:nvPr/>
        </p:nvSpPr>
        <p:spPr>
          <a:xfrm>
            <a:off x="3662694" y="5715994"/>
            <a:ext cx="202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Diffuse Albedo</a:t>
            </a:r>
            <a:endParaRPr lang="de-DE" sz="2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75ADDE-A8A9-448D-BFA0-8EA7CC47A85B}"/>
              </a:ext>
            </a:extLst>
          </p:cNvPr>
          <p:cNvSpPr txBox="1"/>
          <p:nvPr/>
        </p:nvSpPr>
        <p:spPr>
          <a:xfrm>
            <a:off x="9094812" y="5709688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Albedo</a:t>
            </a:r>
            <a:endParaRPr lang="de-DE" sz="2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8AA3365-96D6-4B8E-8C9B-3307315221B8}"/>
              </a:ext>
            </a:extLst>
          </p:cNvPr>
          <p:cNvSpPr txBox="1"/>
          <p:nvPr/>
        </p:nvSpPr>
        <p:spPr>
          <a:xfrm>
            <a:off x="6645632" y="5734487"/>
            <a:ext cx="153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Roughness</a:t>
            </a:r>
            <a:endParaRPr lang="de-DE" sz="2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A189B60-1AC1-49D1-9B3E-A2FA30FCA49A}"/>
              </a:ext>
            </a:extLst>
          </p:cNvPr>
          <p:cNvSpPr txBox="1"/>
          <p:nvPr/>
        </p:nvSpPr>
        <p:spPr>
          <a:xfrm>
            <a:off x="1379592" y="5722294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  <a:endParaRPr lang="de-DE" sz="2400" dirty="0"/>
          </a:p>
        </p:txBody>
      </p:sp>
      <p:pic>
        <p:nvPicPr>
          <p:cNvPr id="23" name="Grafik 22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31431966-54E4-4E4A-90CF-181DA7817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1117217"/>
            <a:ext cx="1961714" cy="1961714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26964BD7-2FB4-407E-85D8-D6F836FC11E9}"/>
              </a:ext>
            </a:extLst>
          </p:cNvPr>
          <p:cNvSpPr txBox="1"/>
          <p:nvPr/>
        </p:nvSpPr>
        <p:spPr>
          <a:xfrm>
            <a:off x="5343710" y="3081940"/>
            <a:ext cx="1504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LDR Image</a:t>
            </a:r>
            <a:endParaRPr lang="de-DE" sz="2400" dirty="0"/>
          </a:p>
        </p:txBody>
      </p:sp>
      <p:pic>
        <p:nvPicPr>
          <p:cNvPr id="27" name="Grafik 26" descr="Ein Bild, das Stein, schmutzig, alt, sitzend enthält.&#10;&#10;Automatisch generierte Beschreibung">
            <a:extLst>
              <a:ext uri="{FF2B5EF4-FFF2-40B4-BE49-F238E27FC236}">
                <a16:creationId xmlns:a16="http://schemas.microsoft.com/office/drawing/2014/main" id="{CCD458C4-98A0-4151-8694-A8CF21260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44" y="3744689"/>
            <a:ext cx="1943202" cy="1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mixing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C68442A-4E0D-4163-AB22-551A2DEA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160"/>
            <a:ext cx="4648200" cy="1162050"/>
          </a:xfrm>
          <a:prstGeom prst="rect">
            <a:avLst/>
          </a:prstGeom>
        </p:spPr>
      </p:pic>
      <p:pic>
        <p:nvPicPr>
          <p:cNvPr id="29" name="Grafik 2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8D75BF-7EB2-45D1-AB52-1C762883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6707"/>
            <a:ext cx="4648201" cy="1162050"/>
          </a:xfrm>
          <a:prstGeom prst="rect">
            <a:avLst/>
          </a:prstGeom>
        </p:spPr>
      </p:pic>
      <p:pic>
        <p:nvPicPr>
          <p:cNvPr id="35" name="Grafik 34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B7008E09-926F-4607-85EC-DA7B15601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2266951"/>
            <a:ext cx="4648196" cy="1162049"/>
          </a:xfrm>
          <a:prstGeom prst="rect">
            <a:avLst/>
          </a:prstGeom>
        </p:spPr>
      </p:pic>
      <p:pic>
        <p:nvPicPr>
          <p:cNvPr id="37" name="Grafik 36" descr="Ein Bild, das Gebäude, Teddy, alt, Auto enthält.&#10;&#10;Automatisch generierte Beschreibung">
            <a:extLst>
              <a:ext uri="{FF2B5EF4-FFF2-40B4-BE49-F238E27FC236}">
                <a16:creationId xmlns:a16="http://schemas.microsoft.com/office/drawing/2014/main" id="{DDC266A2-D66B-410A-B9C5-BB347675CB8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19" y="4837107"/>
            <a:ext cx="1162049" cy="1162049"/>
          </a:xfrm>
          <a:prstGeom prst="rect">
            <a:avLst/>
          </a:prstGeom>
        </p:spPr>
      </p:pic>
      <p:pic>
        <p:nvPicPr>
          <p:cNvPr id="39" name="Grafik 38" descr="Ein Bild, das sitzend, Essen, Teller, Obst enthält.&#10;&#10;Automatisch generierte Beschreibung">
            <a:extLst>
              <a:ext uri="{FF2B5EF4-FFF2-40B4-BE49-F238E27FC236}">
                <a16:creationId xmlns:a16="http://schemas.microsoft.com/office/drawing/2014/main" id="{7123EE78-FB24-4CCC-9632-7FF156F973C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953" y="4837106"/>
            <a:ext cx="1162050" cy="1162050"/>
          </a:xfrm>
          <a:prstGeom prst="rect">
            <a:avLst/>
          </a:prstGeom>
        </p:spPr>
      </p:pic>
      <p:pic>
        <p:nvPicPr>
          <p:cNvPr id="41" name="Grafik 40" descr="Ein Bild, das sitzend, alt, Gebäude, weiß enthält.&#10;&#10;Automatisch generierte Beschreibung">
            <a:extLst>
              <a:ext uri="{FF2B5EF4-FFF2-40B4-BE49-F238E27FC236}">
                <a16:creationId xmlns:a16="http://schemas.microsoft.com/office/drawing/2014/main" id="{3B163DC0-B133-4B8C-85AF-4A23DA939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4846873"/>
            <a:ext cx="1162050" cy="1162050"/>
          </a:xfrm>
          <a:prstGeom prst="rect">
            <a:avLst/>
          </a:prstGeom>
        </p:spPr>
      </p:pic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ABAE6238-C23F-4042-B2A7-441D653F4764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>
            <a:off x="5486400" y="2257185"/>
            <a:ext cx="1428407" cy="5907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1ED535BD-234D-4713-A000-BFEC0DF129DF}"/>
              </a:ext>
            </a:extLst>
          </p:cNvPr>
          <p:cNvCxnSpPr>
            <a:stCxn id="29" idx="3"/>
            <a:endCxn id="35" idx="1"/>
          </p:cNvCxnSpPr>
          <p:nvPr/>
        </p:nvCxnSpPr>
        <p:spPr>
          <a:xfrm flipV="1">
            <a:off x="5486401" y="2847976"/>
            <a:ext cx="1428406" cy="66975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0113C3A1-5399-4FC3-AF3E-2DBC82B58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37108"/>
            <a:ext cx="4648196" cy="1162049"/>
          </a:xfrm>
          <a:prstGeom prst="rect">
            <a:avLst/>
          </a:prstGeom>
        </p:spPr>
      </p:pic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1ABA5B1-53CB-419B-9455-CDFFA7D34256}"/>
              </a:ext>
            </a:extLst>
          </p:cNvPr>
          <p:cNvCxnSpPr>
            <a:stCxn id="46" idx="3"/>
            <a:endCxn id="41" idx="1"/>
          </p:cNvCxnSpPr>
          <p:nvPr/>
        </p:nvCxnSpPr>
        <p:spPr>
          <a:xfrm>
            <a:off x="5486396" y="5418133"/>
            <a:ext cx="1428411" cy="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ACE29C2-D411-4704-B159-6A841FE612A8}"/>
              </a:ext>
            </a:extLst>
          </p:cNvPr>
          <p:cNvSpPr txBox="1"/>
          <p:nvPr/>
        </p:nvSpPr>
        <p:spPr>
          <a:xfrm>
            <a:off x="9781428" y="52432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78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FF2B2A-2AB7-49FE-839A-BC070518F8FA}"/>
              </a:ext>
            </a:extLst>
          </p:cNvPr>
          <p:cNvSpPr/>
          <p:nvPr/>
        </p:nvSpPr>
        <p:spPr>
          <a:xfrm>
            <a:off x="2665527" y="2983817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44B7A8-2E98-43FC-B244-A6C6E860375B}"/>
              </a:ext>
            </a:extLst>
          </p:cNvPr>
          <p:cNvSpPr/>
          <p:nvPr/>
        </p:nvSpPr>
        <p:spPr>
          <a:xfrm>
            <a:off x="3123576" y="3388375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B968B11-6A98-4769-855E-CF64EB255374}"/>
              </a:ext>
            </a:extLst>
          </p:cNvPr>
          <p:cNvSpPr/>
          <p:nvPr/>
        </p:nvSpPr>
        <p:spPr>
          <a:xfrm>
            <a:off x="3635929" y="383031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F4573C-AF04-49CB-A49E-DC07D876802B}"/>
              </a:ext>
            </a:extLst>
          </p:cNvPr>
          <p:cNvSpPr/>
          <p:nvPr/>
        </p:nvSpPr>
        <p:spPr>
          <a:xfrm>
            <a:off x="4619102" y="4701418"/>
            <a:ext cx="868121" cy="1629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8001D39-53BF-4707-BB9D-1F38A0492B6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788809" y="4857063"/>
            <a:ext cx="0" cy="37436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5AA126B4-CF74-4154-8446-AF632094D657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7401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1C275961-EA87-4EDA-AAF2-9F265012F232}"/>
              </a:ext>
            </a:extLst>
          </p:cNvPr>
          <p:cNvSpPr txBox="1"/>
          <p:nvPr/>
        </p:nvSpPr>
        <p:spPr>
          <a:xfrm>
            <a:off x="2937596" y="2557706"/>
            <a:ext cx="911061" cy="384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51E9463-B3D8-42A4-815E-EEFB76354C09}"/>
              </a:ext>
            </a:extLst>
          </p:cNvPr>
          <p:cNvSpPr txBox="1"/>
          <p:nvPr/>
        </p:nvSpPr>
        <p:spPr>
          <a:xfrm>
            <a:off x="5613858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C569BBD-B1E0-422F-967C-4576B141BBD8}"/>
              </a:ext>
            </a:extLst>
          </p:cNvPr>
          <p:cNvSpPr/>
          <p:nvPr/>
        </p:nvSpPr>
        <p:spPr>
          <a:xfrm>
            <a:off x="6079298" y="382574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6E3D6C2-F90A-49EB-A96E-92280BD4F217}"/>
              </a:ext>
            </a:extLst>
          </p:cNvPr>
          <p:cNvSpPr/>
          <p:nvPr/>
        </p:nvSpPr>
        <p:spPr>
          <a:xfrm>
            <a:off x="6674947" y="3391147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541021E9-5D74-44F9-8B75-A62B27686EE7}"/>
              </a:ext>
            </a:extLst>
          </p:cNvPr>
          <p:cNvSpPr/>
          <p:nvPr/>
        </p:nvSpPr>
        <p:spPr>
          <a:xfrm>
            <a:off x="7187300" y="2991101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9C6AD89-ACBE-4040-81CD-5A8CD8B6C93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82958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BD76212-081B-465E-8533-5B006DF9952F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53163" y="4864347"/>
            <a:ext cx="0" cy="36988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FDB8F5D-5924-4467-B43A-0DC0BA4AAFC3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6261831" y="4857005"/>
            <a:ext cx="11118" cy="36879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8A072C0-36B8-4F4C-A01B-1EA63BE0DDB7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825381" y="4864347"/>
            <a:ext cx="0" cy="372656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6C2498C-81E4-404F-8471-EB919314EDC1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7310581" y="4864347"/>
            <a:ext cx="1" cy="372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DCD0589B-01B0-4DFB-A8BA-21EB0A58C9B7}"/>
              </a:ext>
            </a:extLst>
          </p:cNvPr>
          <p:cNvCxnSpPr>
            <a:cxnSpLocks/>
          </p:cNvCxnSpPr>
          <p:nvPr/>
        </p:nvCxnSpPr>
        <p:spPr>
          <a:xfrm flipH="1">
            <a:off x="2788809" y="5234231"/>
            <a:ext cx="4521772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E28204D1-D173-467D-BD51-B1082AA408C6}"/>
              </a:ext>
            </a:extLst>
          </p:cNvPr>
          <p:cNvCxnSpPr>
            <a:cxnSpLocks/>
          </p:cNvCxnSpPr>
          <p:nvPr/>
        </p:nvCxnSpPr>
        <p:spPr>
          <a:xfrm>
            <a:off x="4023231" y="4225613"/>
            <a:ext cx="2056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3165C064-B5ED-404C-87FC-C3766C550287}"/>
              </a:ext>
            </a:extLst>
          </p:cNvPr>
          <p:cNvCxnSpPr>
            <a:cxnSpLocks/>
          </p:cNvCxnSpPr>
          <p:nvPr/>
        </p:nvCxnSpPr>
        <p:spPr>
          <a:xfrm>
            <a:off x="3424443" y="3583356"/>
            <a:ext cx="32505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B8FA0335-BF58-4162-84C3-7D10DE7777E8}"/>
              </a:ext>
            </a:extLst>
          </p:cNvPr>
          <p:cNvCxnSpPr>
            <a:cxnSpLocks/>
          </p:cNvCxnSpPr>
          <p:nvPr/>
        </p:nvCxnSpPr>
        <p:spPr>
          <a:xfrm>
            <a:off x="2912090" y="3147020"/>
            <a:ext cx="42752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C7671BB7-2FEE-43FA-A3F6-A75E02B94BBC}"/>
              </a:ext>
            </a:extLst>
          </p:cNvPr>
          <p:cNvSpPr txBox="1"/>
          <p:nvPr/>
        </p:nvSpPr>
        <p:spPr>
          <a:xfrm>
            <a:off x="6272949" y="2546803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  <a:endParaRPr lang="de-DE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1F0A721-92B2-4E99-8DCA-03639C10DC27}"/>
              </a:ext>
            </a:extLst>
          </p:cNvPr>
          <p:cNvSpPr txBox="1"/>
          <p:nvPr/>
        </p:nvSpPr>
        <p:spPr>
          <a:xfrm>
            <a:off x="4152211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287232CF-2F2F-44FC-83CC-CDAD9814AC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1065127" y="3345378"/>
            <a:ext cx="1144734" cy="1150123"/>
          </a:xfrm>
          <a:prstGeom prst="rect">
            <a:avLst/>
          </a:prstGeom>
        </p:spPr>
      </p:pic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0EFF9CE-3165-4F1B-B2A8-A4B1CDC0DA7D}"/>
              </a:ext>
            </a:extLst>
          </p:cNvPr>
          <p:cNvCxnSpPr>
            <a:cxnSpLocks/>
            <a:stCxn id="122" idx="3"/>
            <a:endCxn id="9" idx="1"/>
          </p:cNvCxnSpPr>
          <p:nvPr/>
        </p:nvCxnSpPr>
        <p:spPr>
          <a:xfrm>
            <a:off x="2209861" y="3920440"/>
            <a:ext cx="4556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DBF2F65D-74C1-4082-BE7E-25D5B73BC9DD}"/>
              </a:ext>
            </a:extLst>
          </p:cNvPr>
          <p:cNvCxnSpPr>
            <a:cxnSpLocks/>
            <a:stCxn id="64" idx="3"/>
            <a:endCxn id="134" idx="2"/>
          </p:cNvCxnSpPr>
          <p:nvPr/>
        </p:nvCxnSpPr>
        <p:spPr>
          <a:xfrm flipV="1">
            <a:off x="7433863" y="3920439"/>
            <a:ext cx="449752" cy="7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Grafik 133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04BA3078-10C0-4AC4-8AE7-F5163BA9D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1310" y="3463003"/>
            <a:ext cx="3659481" cy="914871"/>
          </a:xfrm>
          <a:prstGeom prst="rect">
            <a:avLst/>
          </a:prstGeom>
        </p:spPr>
      </p:pic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B302881A-18D2-475A-A6C1-831298DA2DB7}"/>
              </a:ext>
            </a:extLst>
          </p:cNvPr>
          <p:cNvSpPr/>
          <p:nvPr/>
        </p:nvSpPr>
        <p:spPr>
          <a:xfrm>
            <a:off x="994207" y="1330939"/>
            <a:ext cx="1286574" cy="7406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Data Reader</a:t>
            </a:r>
          </a:p>
        </p:txBody>
      </p: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F000311D-967C-474F-A540-A62EAD4D65FF}"/>
              </a:ext>
            </a:extLst>
          </p:cNvPr>
          <p:cNvCxnSpPr>
            <a:cxnSpLocks/>
            <a:stCxn id="137" idx="2"/>
            <a:endCxn id="122" idx="0"/>
          </p:cNvCxnSpPr>
          <p:nvPr/>
        </p:nvCxnSpPr>
        <p:spPr>
          <a:xfrm>
            <a:off x="1637494" y="2071561"/>
            <a:ext cx="0" cy="1273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Grafik 144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1A2E2A6C-E86D-4A9E-90F1-B56EC47CC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38011" y="3463004"/>
            <a:ext cx="3659481" cy="914870"/>
          </a:xfrm>
          <a:prstGeom prst="rect">
            <a:avLst/>
          </a:prstGeom>
        </p:spPr>
      </p:pic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2A40DB35-B92F-4C40-8960-A650AF804C2A}"/>
              </a:ext>
            </a:extLst>
          </p:cNvPr>
          <p:cNvCxnSpPr>
            <a:cxnSpLocks/>
            <a:stCxn id="137" idx="3"/>
            <a:endCxn id="145" idx="1"/>
          </p:cNvCxnSpPr>
          <p:nvPr/>
        </p:nvCxnSpPr>
        <p:spPr>
          <a:xfrm>
            <a:off x="2280781" y="1701250"/>
            <a:ext cx="8286971" cy="38944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4B4A325B-4E5C-42ED-BC89-D796E6CB7CFE}"/>
              </a:ext>
            </a:extLst>
          </p:cNvPr>
          <p:cNvCxnSpPr>
            <a:cxnSpLocks/>
            <a:stCxn id="134" idx="0"/>
            <a:endCxn id="145" idx="2"/>
          </p:cNvCxnSpPr>
          <p:nvPr/>
        </p:nvCxnSpPr>
        <p:spPr>
          <a:xfrm>
            <a:off x="8798486" y="3920439"/>
            <a:ext cx="1311831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feld 165">
            <a:extLst>
              <a:ext uri="{FF2B5EF4-FFF2-40B4-BE49-F238E27FC236}">
                <a16:creationId xmlns:a16="http://schemas.microsoft.com/office/drawing/2014/main" id="{8AE70964-292A-4F4C-B49A-564A2EB90678}"/>
              </a:ext>
            </a:extLst>
          </p:cNvPr>
          <p:cNvSpPr txBox="1"/>
          <p:nvPr/>
        </p:nvSpPr>
        <p:spPr>
          <a:xfrm>
            <a:off x="9162494" y="350916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  <a:endParaRPr lang="de-DE" dirty="0"/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377A4F8-F5BD-4EEF-A970-EEAC26EDDD11}"/>
              </a:ext>
            </a:extLst>
          </p:cNvPr>
          <p:cNvSpPr txBox="1"/>
          <p:nvPr/>
        </p:nvSpPr>
        <p:spPr>
          <a:xfrm>
            <a:off x="4384993" y="5327798"/>
            <a:ext cx="13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Global Track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CE2688C-28FE-4AD7-AA14-006CD13068D2}"/>
              </a:ext>
            </a:extLst>
          </p:cNvPr>
          <p:cNvCxnSpPr>
            <a:cxnSpLocks/>
          </p:cNvCxnSpPr>
          <p:nvPr/>
        </p:nvCxnSpPr>
        <p:spPr>
          <a:xfrm>
            <a:off x="291209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1750B5-D4F2-4E85-A69B-1CAB358D7797}"/>
              </a:ext>
            </a:extLst>
          </p:cNvPr>
          <p:cNvCxnSpPr>
            <a:cxnSpLocks/>
          </p:cNvCxnSpPr>
          <p:nvPr/>
        </p:nvCxnSpPr>
        <p:spPr>
          <a:xfrm>
            <a:off x="3424443" y="4785714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8ACA78-DA5D-496A-9A82-CFD62CAAEA1F}"/>
              </a:ext>
            </a:extLst>
          </p:cNvPr>
          <p:cNvCxnSpPr>
            <a:cxnSpLocks/>
          </p:cNvCxnSpPr>
          <p:nvPr/>
        </p:nvCxnSpPr>
        <p:spPr>
          <a:xfrm>
            <a:off x="646660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8A3B76C-5BB7-4C52-B5F0-1E12D3DEBB63}"/>
              </a:ext>
            </a:extLst>
          </p:cNvPr>
          <p:cNvCxnSpPr>
            <a:cxnSpLocks/>
          </p:cNvCxnSpPr>
          <p:nvPr/>
        </p:nvCxnSpPr>
        <p:spPr>
          <a:xfrm>
            <a:off x="6975814" y="4785415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70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de-DE" dirty="0"/>
              <a:t>– </a:t>
            </a:r>
            <a:r>
              <a:rPr lang="en-US" dirty="0"/>
              <a:t>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329453"/>
            <a:ext cx="9609116" cy="417188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49" name="Grafik 48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9B8435A1-33BB-4F68-9EFA-2160095F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2780" y="2854520"/>
            <a:ext cx="4071912" cy="1017978"/>
          </a:xfrm>
          <a:prstGeom prst="rect">
            <a:avLst/>
          </a:prstGeom>
        </p:spPr>
      </p:pic>
      <p:pic>
        <p:nvPicPr>
          <p:cNvPr id="52" name="Grafik 51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3FA625-4863-46B0-9C35-993952E975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778" y="2854521"/>
            <a:ext cx="4071914" cy="101797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246209" y="2980689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2" name="Rechteck 21"/>
          <p:cNvSpPr/>
          <p:nvPr/>
        </p:nvSpPr>
        <p:spPr>
          <a:xfrm>
            <a:off x="5040922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5532298" y="2978787"/>
            <a:ext cx="404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+</a:t>
            </a:r>
            <a:endParaRPr lang="de-DE" sz="4400" b="1" dirty="0"/>
          </a:p>
        </p:txBody>
      </p:sp>
      <p:pic>
        <p:nvPicPr>
          <p:cNvPr id="26" name="Grafik 25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1409433"/>
            <a:ext cx="1277392" cy="1277392"/>
          </a:xfrm>
          <a:prstGeom prst="rect">
            <a:avLst/>
          </a:prstGeom>
        </p:spPr>
      </p:pic>
      <p:pic>
        <p:nvPicPr>
          <p:cNvPr id="28" name="Grafik 27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4" y="2766702"/>
            <a:ext cx="1277393" cy="1277393"/>
          </a:xfrm>
          <a:prstGeom prst="rect">
            <a:avLst/>
          </a:prstGeom>
        </p:spPr>
      </p:pic>
      <p:pic>
        <p:nvPicPr>
          <p:cNvPr id="30" name="Grafik 29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4123973"/>
            <a:ext cx="1277392" cy="1277392"/>
          </a:xfrm>
          <a:prstGeom prst="rect">
            <a:avLst/>
          </a:prstGeom>
        </p:spPr>
      </p:pic>
      <p:pic>
        <p:nvPicPr>
          <p:cNvPr id="31" name="Grafik 30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1409383"/>
            <a:ext cx="1277392" cy="1277392"/>
          </a:xfrm>
          <a:prstGeom prst="rect">
            <a:avLst/>
          </a:prstGeom>
        </p:spPr>
      </p:pic>
      <p:pic>
        <p:nvPicPr>
          <p:cNvPr id="32" name="Grafik 3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3" y="2766702"/>
            <a:ext cx="1277393" cy="1277393"/>
          </a:xfrm>
          <a:prstGeom prst="rect">
            <a:avLst/>
          </a:prstGeom>
        </p:spPr>
      </p:pic>
      <p:pic>
        <p:nvPicPr>
          <p:cNvPr id="33" name="Grafik 32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4123973"/>
            <a:ext cx="1277392" cy="1277392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8160180" y="2978788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224DAB8-05CF-43B5-A927-1857659E2C2A}"/>
              </a:ext>
            </a:extLst>
          </p:cNvPr>
          <p:cNvSpPr/>
          <p:nvPr/>
        </p:nvSpPr>
        <p:spPr>
          <a:xfrm>
            <a:off x="1711187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52728F9-44E6-44F0-B6C0-917C44187637}"/>
              </a:ext>
            </a:extLst>
          </p:cNvPr>
          <p:cNvSpPr/>
          <p:nvPr/>
        </p:nvSpPr>
        <p:spPr>
          <a:xfrm>
            <a:off x="635796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4823B5-2E37-45AA-90F7-1FEC080C5E00}"/>
              </a:ext>
            </a:extLst>
          </p:cNvPr>
          <p:cNvSpPr/>
          <p:nvPr/>
        </p:nvSpPr>
        <p:spPr>
          <a:xfrm>
            <a:off x="1025131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/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blipFill>
                <a:blip r:embed="rId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/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Rendering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blipFill>
                <a:blip r:embed="rId9"/>
                <a:stretch>
                  <a:fillRect l="-171" r="-17094" b="-186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Office PowerPoint</Application>
  <PresentationFormat>Breitbild</PresentationFormat>
  <Paragraphs>160</Paragraphs>
  <Slides>16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Final Presentation</vt:lpstr>
      <vt:lpstr>Recap – Topic</vt:lpstr>
      <vt:lpstr>Recap – Approach</vt:lpstr>
      <vt:lpstr>Recap – Project Scope</vt:lpstr>
      <vt:lpstr>Recap – Motivation</vt:lpstr>
      <vt:lpstr>Algorithm – Data </vt:lpstr>
      <vt:lpstr>Algorithm – Data </vt:lpstr>
      <vt:lpstr>Algorithm – Overview</vt:lpstr>
      <vt:lpstr>Algorithm – Loss</vt:lpstr>
      <vt:lpstr>Algorithm – Differentiable Renderers</vt:lpstr>
      <vt:lpstr>Renderer Output</vt:lpstr>
      <vt:lpstr>Patch Sampling in Redner</vt:lpstr>
      <vt:lpstr>Algorithm - Inference</vt:lpstr>
      <vt:lpstr>Results</vt:lpstr>
      <vt:lpstr>Limitations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Final</dc:title>
  <dc:creator>Markus Worchel</dc:creator>
  <cp:lastModifiedBy>Markus Worchel</cp:lastModifiedBy>
  <cp:revision>889</cp:revision>
  <dcterms:created xsi:type="dcterms:W3CDTF">2016-02-12T16:33:03Z</dcterms:created>
  <dcterms:modified xsi:type="dcterms:W3CDTF">2020-02-23T11:39:44Z</dcterms:modified>
</cp:coreProperties>
</file>